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  <p:sldId id="263" r:id="rId9"/>
    <p:sldId id="270" r:id="rId10"/>
    <p:sldId id="264" r:id="rId11"/>
    <p:sldId id="269" r:id="rId12"/>
    <p:sldId id="268" r:id="rId13"/>
    <p:sldId id="272" r:id="rId14"/>
    <p:sldId id="274" r:id="rId15"/>
    <p:sldId id="271" r:id="rId16"/>
    <p:sldId id="265" r:id="rId17"/>
    <p:sldId id="266" r:id="rId18"/>
    <p:sldId id="267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1" autoAdjust="0"/>
    <p:restoredTop sz="96348"/>
  </p:normalViewPr>
  <p:slideViewPr>
    <p:cSldViewPr snapToGrid="0">
      <p:cViewPr>
        <p:scale>
          <a:sx n="150" d="100"/>
          <a:sy n="150" d="100"/>
        </p:scale>
        <p:origin x="15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Covered under MIT Open-Source License, © 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Covered Under MIT Open Source License, © 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.com/en_us/software/viya.html" TargetMode="External"/><Relationship Id="rId2" Type="http://schemas.openxmlformats.org/officeDocument/2006/relationships/hyperlink" Target="https://www.jmp.com/en_us/hom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JMP Intro Tutorial For Engineers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/>
              <a:t>J.D. Landgrebe</a:t>
            </a:r>
          </a:p>
          <a:p>
            <a:r>
              <a:rPr lang="en-US" sz="2000" dirty="0"/>
              <a:t>University of Delaware</a:t>
            </a:r>
          </a:p>
          <a:p>
            <a:r>
              <a:rPr lang="en-US" sz="2000" dirty="0"/>
              <a:t>Chemical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Table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Panes contain data table info</a:t>
            </a:r>
          </a:p>
          <a:p>
            <a:r>
              <a:rPr lang="en-US" dirty="0">
                <a:solidFill>
                  <a:srgbClr val="FFFFFF"/>
                </a:solidFill>
              </a:rPr>
              <a:t>Unlike spreadsheet, variable name is not “first row”</a:t>
            </a:r>
          </a:p>
          <a:p>
            <a:r>
              <a:rPr lang="en-US" dirty="0">
                <a:solidFill>
                  <a:srgbClr val="FFFFFF"/>
                </a:solidFill>
              </a:rPr>
              <a:t>Row state summary is helpful especially with large data tables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F17DED-5EB7-153C-702A-A36E3DAA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28" y="1446268"/>
            <a:ext cx="6084156" cy="42625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87768" y="821174"/>
            <a:ext cx="18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names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10968" y="1190506"/>
            <a:ext cx="464549" cy="804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B952B0-6D2C-C9F1-831F-5B4F7EE791D7}"/>
              </a:ext>
            </a:extLst>
          </p:cNvPr>
          <p:cNvSpPr txBox="1"/>
          <p:nvPr/>
        </p:nvSpPr>
        <p:spPr>
          <a:xfrm>
            <a:off x="6844666" y="731520"/>
            <a:ext cx="1984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 to clear row and column selections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102D64-2E5E-57EB-FC91-8EB91A58C0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36892" y="1654850"/>
            <a:ext cx="395522" cy="2504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3D1FE-A12C-F2D3-580A-CEEB404CACF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36892" y="1654850"/>
            <a:ext cx="77106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98F4F1-D7D8-255C-FB0F-E6C84550A601}"/>
              </a:ext>
            </a:extLst>
          </p:cNvPr>
          <p:cNvSpPr txBox="1"/>
          <p:nvPr/>
        </p:nvSpPr>
        <p:spPr>
          <a:xfrm>
            <a:off x="4246676" y="2595324"/>
            <a:ext cx="110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Nominal (categorical)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83B40-F54B-D015-2041-236629330840}"/>
              </a:ext>
            </a:extLst>
          </p:cNvPr>
          <p:cNvSpPr txBox="1"/>
          <p:nvPr/>
        </p:nvSpPr>
        <p:spPr>
          <a:xfrm>
            <a:off x="4246676" y="3368109"/>
            <a:ext cx="110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Continuous (numerical) variables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CA9BC8-6D9A-CD2F-2DD1-7818BC535E78}"/>
              </a:ext>
            </a:extLst>
          </p:cNvPr>
          <p:cNvCxnSpPr>
            <a:cxnSpLocks/>
          </p:cNvCxnSpPr>
          <p:nvPr/>
        </p:nvCxnSpPr>
        <p:spPr>
          <a:xfrm flipV="1">
            <a:off x="5802192" y="3208496"/>
            <a:ext cx="0" cy="449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5C30B-C7C4-4910-D14D-AA1B476B8A3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353300" y="2964656"/>
            <a:ext cx="489909" cy="70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EE17B6-17CE-49D5-2BE0-F8A7B469EF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353300" y="3428247"/>
            <a:ext cx="448892" cy="309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4B0C84-531A-C0C1-3E38-7E2D1D49E9BD}"/>
              </a:ext>
            </a:extLst>
          </p:cNvPr>
          <p:cNvSpPr txBox="1"/>
          <p:nvPr/>
        </p:nvSpPr>
        <p:spPr>
          <a:xfrm>
            <a:off x="4971935" y="4472970"/>
            <a:ext cx="92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Row state summary</a:t>
            </a:r>
          </a:p>
        </p:txBody>
      </p:sp>
    </p:spTree>
    <p:extLst>
      <p:ext uri="{BB962C8B-B14F-4D97-AF65-F5344CB8AC3E}">
        <p14:creationId xmlns:p14="http://schemas.microsoft.com/office/powerpoint/2010/main" val="176336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(Distribution of Data)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menu has available analyses</a:t>
            </a:r>
          </a:p>
          <a:p>
            <a:r>
              <a:rPr lang="en-US" dirty="0">
                <a:solidFill>
                  <a:srgbClr val="FFFFFF"/>
                </a:solidFill>
              </a:rPr>
              <a:t>Choose Analyze / Distribution to view distributions and stats for Viscosity and pH data</a:t>
            </a:r>
          </a:p>
          <a:p>
            <a:r>
              <a:rPr lang="en-US" dirty="0">
                <a:solidFill>
                  <a:srgbClr val="FFFFFF"/>
                </a:solidFill>
              </a:rPr>
              <a:t>Drag variables to Y, Columns box and click OK button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34A5B42-720C-928B-F31F-2F7C8A9F7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06" y="1612106"/>
            <a:ext cx="2124768" cy="3633787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D561A9-98D7-9205-6CB5-4D17F104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50" y="112344"/>
            <a:ext cx="5404606" cy="2547998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A5A36F53-B562-DB36-2D04-6B26B5528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14" y="1945138"/>
            <a:ext cx="3565251" cy="470266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456740-0A72-98C2-47CD-99C7215C3B25}"/>
              </a:ext>
            </a:extLst>
          </p:cNvPr>
          <p:cNvSpPr/>
          <p:nvPr/>
        </p:nvSpPr>
        <p:spPr>
          <a:xfrm>
            <a:off x="9618127" y="808709"/>
            <a:ext cx="1365638" cy="3964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BC2EDA-8630-1612-B3D0-1C8887F0E849}"/>
              </a:ext>
            </a:extLst>
          </p:cNvPr>
          <p:cNvSpPr/>
          <p:nvPr/>
        </p:nvSpPr>
        <p:spPr>
          <a:xfrm>
            <a:off x="11219543" y="761999"/>
            <a:ext cx="872544" cy="293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8D4970-849B-05AC-2405-87CE6CA2EAB9}"/>
              </a:ext>
            </a:extLst>
          </p:cNvPr>
          <p:cNvSpPr/>
          <p:nvPr/>
        </p:nvSpPr>
        <p:spPr>
          <a:xfrm>
            <a:off x="10375133" y="429076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6A7B06-6333-2518-EAF7-5670C7D3BD02}"/>
              </a:ext>
            </a:extLst>
          </p:cNvPr>
          <p:cNvSpPr/>
          <p:nvPr/>
        </p:nvSpPr>
        <p:spPr>
          <a:xfrm>
            <a:off x="11756385" y="394527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7768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b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(Fit Y by X)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menu has available analyses</a:t>
            </a:r>
          </a:p>
          <a:p>
            <a:r>
              <a:rPr lang="en-US" dirty="0">
                <a:solidFill>
                  <a:srgbClr val="FFFFFF"/>
                </a:solidFill>
              </a:rPr>
              <a:t>Choose Analyze / Fit Y by X to create a scatterplot with Viscosity and pH data</a:t>
            </a:r>
          </a:p>
          <a:p>
            <a:r>
              <a:rPr lang="en-US" dirty="0">
                <a:solidFill>
                  <a:srgbClr val="FFFFFF"/>
                </a:solidFill>
              </a:rPr>
              <a:t>Red arrow menu has analysis and fitting options</a:t>
            </a:r>
          </a:p>
        </p:txBody>
      </p:sp>
      <p:pic>
        <p:nvPicPr>
          <p:cNvPr id="29" name="Content Placeholder 28" descr="A screenshot of a computer&#10;&#10;Description automatically generated">
            <a:extLst>
              <a:ext uri="{FF2B5EF4-FFF2-40B4-BE49-F238E27FC236}">
                <a16:creationId xmlns:a16="http://schemas.microsoft.com/office/drawing/2014/main" id="{806F9BC1-6F14-4A4A-B07A-86572A2DBF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1" y="230510"/>
            <a:ext cx="2074079" cy="3633787"/>
          </a:xfrm>
        </p:spPr>
      </p:pic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004AA9BE-C0D2-E8C1-0B41-17324FB7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98" y="562021"/>
            <a:ext cx="5157288" cy="3351494"/>
          </a:xfrm>
          <a:prstGeom prst="rect">
            <a:avLst/>
          </a:prstGeom>
        </p:spPr>
      </p:pic>
      <p:pic>
        <p:nvPicPr>
          <p:cNvPr id="33" name="Picture 32" descr="A screen shot of a graph&#10;&#10;Description automatically generated">
            <a:extLst>
              <a:ext uri="{FF2B5EF4-FFF2-40B4-BE49-F238E27FC236}">
                <a16:creationId xmlns:a16="http://schemas.microsoft.com/office/drawing/2014/main" id="{24BC3210-BC13-68A1-4416-F4C63EDFB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34" y="3018970"/>
            <a:ext cx="3870689" cy="3539507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A6ED224-26F4-4A6C-6AE8-CBC93F18B60C}"/>
              </a:ext>
            </a:extLst>
          </p:cNvPr>
          <p:cNvSpPr/>
          <p:nvPr/>
        </p:nvSpPr>
        <p:spPr>
          <a:xfrm>
            <a:off x="9487499" y="1201368"/>
            <a:ext cx="1231360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5E1C8E-BC45-4DF3-A16F-F03F76D98E6E}"/>
              </a:ext>
            </a:extLst>
          </p:cNvPr>
          <p:cNvSpPr/>
          <p:nvPr/>
        </p:nvSpPr>
        <p:spPr>
          <a:xfrm>
            <a:off x="10994573" y="1182912"/>
            <a:ext cx="872544" cy="293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39BAD1-57F7-1A5B-D267-585690659BD6}"/>
              </a:ext>
            </a:extLst>
          </p:cNvPr>
          <p:cNvSpPr/>
          <p:nvPr/>
        </p:nvSpPr>
        <p:spPr>
          <a:xfrm>
            <a:off x="10193704" y="1538931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04E6545-DAAC-5903-EA01-63DB75DAA157}"/>
              </a:ext>
            </a:extLst>
          </p:cNvPr>
          <p:cNvSpPr/>
          <p:nvPr/>
        </p:nvSpPr>
        <p:spPr>
          <a:xfrm>
            <a:off x="11531415" y="815440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3657BC-6D6E-46C7-0E1A-A67F1C212EC9}"/>
              </a:ext>
            </a:extLst>
          </p:cNvPr>
          <p:cNvSpPr/>
          <p:nvPr/>
        </p:nvSpPr>
        <p:spPr>
          <a:xfrm>
            <a:off x="9487499" y="1922460"/>
            <a:ext cx="1231360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AD1E4FB-EE63-567F-7D4F-F782FFD94477}"/>
              </a:ext>
            </a:extLst>
          </p:cNvPr>
          <p:cNvSpPr/>
          <p:nvPr/>
        </p:nvSpPr>
        <p:spPr>
          <a:xfrm>
            <a:off x="6653848" y="3265631"/>
            <a:ext cx="400087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ABA6063-2DEC-0D64-A8EF-8D4B9A9F4A82}"/>
              </a:ext>
            </a:extLst>
          </p:cNvPr>
          <p:cNvSpPr/>
          <p:nvPr/>
        </p:nvSpPr>
        <p:spPr>
          <a:xfrm>
            <a:off x="6353727" y="2864857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B55B5976-66BE-AC61-DDE0-A123491C1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65" y="3684919"/>
            <a:ext cx="1292183" cy="26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25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b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(Summarize By)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Tables menu has available summary and data reshaping actions</a:t>
            </a:r>
          </a:p>
          <a:p>
            <a:r>
              <a:rPr lang="en-US" dirty="0">
                <a:solidFill>
                  <a:srgbClr val="FFFFFF"/>
                </a:solidFill>
              </a:rPr>
              <a:t>Choose Tables / Summary to get averages by Batch</a:t>
            </a:r>
          </a:p>
          <a:p>
            <a:r>
              <a:rPr lang="en-US" dirty="0">
                <a:solidFill>
                  <a:srgbClr val="FFFFFF"/>
                </a:solidFill>
              </a:rPr>
              <a:t>Helpful options for customizing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statistics column name format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Keep dialog open</a:t>
            </a:r>
          </a:p>
          <a:p>
            <a:r>
              <a:rPr lang="en-US" dirty="0">
                <a:solidFill>
                  <a:srgbClr val="FFFFFF"/>
                </a:solidFill>
              </a:rPr>
              <a:t>Use “Apply” button once satisfied with Summary preview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C567DAE-8DD5-778B-9EE9-8CB972E76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55" y="2834733"/>
            <a:ext cx="4765706" cy="379608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4BF4B55-9440-BFD7-1593-A2C064EA6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45" y="358858"/>
            <a:ext cx="3549584" cy="2219313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1645AF49-2224-1ACA-9C80-A51142487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11" y="812325"/>
            <a:ext cx="1361837" cy="2967459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A6ED224-26F4-4A6C-6AE8-CBC93F18B60C}"/>
              </a:ext>
            </a:extLst>
          </p:cNvPr>
          <p:cNvSpPr/>
          <p:nvPr/>
        </p:nvSpPr>
        <p:spPr>
          <a:xfrm>
            <a:off x="7336837" y="1557557"/>
            <a:ext cx="1103462" cy="3082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5E1C8E-BC45-4DF3-A16F-F03F76D98E6E}"/>
              </a:ext>
            </a:extLst>
          </p:cNvPr>
          <p:cNvSpPr/>
          <p:nvPr/>
        </p:nvSpPr>
        <p:spPr>
          <a:xfrm>
            <a:off x="9316080" y="1395442"/>
            <a:ext cx="1321006" cy="293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39BAD1-57F7-1A5B-D267-585690659BD6}"/>
              </a:ext>
            </a:extLst>
          </p:cNvPr>
          <p:cNvSpPr/>
          <p:nvPr/>
        </p:nvSpPr>
        <p:spPr>
          <a:xfrm>
            <a:off x="8022102" y="1212549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04E6545-DAAC-5903-EA01-63DB75DAA157}"/>
              </a:ext>
            </a:extLst>
          </p:cNvPr>
          <p:cNvSpPr/>
          <p:nvPr/>
        </p:nvSpPr>
        <p:spPr>
          <a:xfrm>
            <a:off x="9161967" y="878861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3657BC-6D6E-46C7-0E1A-A67F1C212EC9}"/>
              </a:ext>
            </a:extLst>
          </p:cNvPr>
          <p:cNvSpPr/>
          <p:nvPr/>
        </p:nvSpPr>
        <p:spPr>
          <a:xfrm>
            <a:off x="6645284" y="5299726"/>
            <a:ext cx="1675827" cy="3113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AD1E4FB-EE63-567F-7D4F-F782FFD94477}"/>
              </a:ext>
            </a:extLst>
          </p:cNvPr>
          <p:cNvSpPr/>
          <p:nvPr/>
        </p:nvSpPr>
        <p:spPr>
          <a:xfrm>
            <a:off x="9388418" y="4711264"/>
            <a:ext cx="676434" cy="2198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ABA6063-2DEC-0D64-A8EF-8D4B9A9F4A82}"/>
              </a:ext>
            </a:extLst>
          </p:cNvPr>
          <p:cNvSpPr/>
          <p:nvPr/>
        </p:nvSpPr>
        <p:spPr>
          <a:xfrm>
            <a:off x="9388418" y="4317219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27EF99-1349-B1C9-BECB-4FA8F6B03245}"/>
              </a:ext>
            </a:extLst>
          </p:cNvPr>
          <p:cNvSpPr/>
          <p:nvPr/>
        </p:nvSpPr>
        <p:spPr>
          <a:xfrm>
            <a:off x="10448130" y="3561634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6691962-1561-0958-57AC-89A0D121A222}"/>
              </a:ext>
            </a:extLst>
          </p:cNvPr>
          <p:cNvSpPr/>
          <p:nvPr/>
        </p:nvSpPr>
        <p:spPr>
          <a:xfrm>
            <a:off x="6601407" y="6312828"/>
            <a:ext cx="1032133" cy="1807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5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b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(Summarize By)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Summary generates a JMP data table (Optionally linked to original data)</a:t>
            </a:r>
          </a:p>
          <a:p>
            <a:r>
              <a:rPr lang="en-US" dirty="0">
                <a:solidFill>
                  <a:srgbClr val="FFFFFF"/>
                </a:solidFill>
              </a:rPr>
              <a:t>Use Column Info to customize number formats etc.</a:t>
            </a:r>
          </a:p>
          <a:p>
            <a:r>
              <a:rPr lang="en-US" dirty="0">
                <a:solidFill>
                  <a:srgbClr val="FFFFFF"/>
                </a:solidFill>
              </a:rPr>
              <a:t>Use Edit menu/Copy with Column Names (or Save As) to transfer across applications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0FB77A-CD34-100A-0B31-94F89E77A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84" y="3619320"/>
            <a:ext cx="1650611" cy="29845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B8AB25-C8F9-E1B5-7B8C-5E2118639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33" y="444500"/>
            <a:ext cx="4787901" cy="29845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1F813D6-1682-1B81-B11E-6D1FAF6DD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90" y="3075951"/>
            <a:ext cx="3702134" cy="35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2BE7D-A3A5-B339-0E56-BD1D04E294F8}"/>
              </a:ext>
            </a:extLst>
          </p:cNvPr>
          <p:cNvSpPr txBox="1"/>
          <p:nvPr/>
        </p:nvSpPr>
        <p:spPr>
          <a:xfrm>
            <a:off x="4933019" y="1253066"/>
            <a:ext cx="1162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JMP Summary by Batch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84DFCD-A26C-CFF1-5FED-EA9F9E1D5C45}"/>
              </a:ext>
            </a:extLst>
          </p:cNvPr>
          <p:cNvSpPr/>
          <p:nvPr/>
        </p:nvSpPr>
        <p:spPr>
          <a:xfrm>
            <a:off x="7188200" y="4867402"/>
            <a:ext cx="756950" cy="4411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03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D2365721-B919-A3E3-BA5F-B2C690505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6" y="2666704"/>
            <a:ext cx="5476375" cy="17250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selection, Column info and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 data selection (manual clicking)</a:t>
            </a:r>
          </a:p>
          <a:p>
            <a:r>
              <a:rPr lang="en-US" dirty="0">
                <a:solidFill>
                  <a:srgbClr val="FFFFFF"/>
                </a:solidFill>
              </a:rPr>
              <a:t>Column Info to exclude, hide, color etc.</a:t>
            </a:r>
          </a:p>
          <a:p>
            <a:r>
              <a:rPr lang="en-US" dirty="0">
                <a:solidFill>
                  <a:srgbClr val="FFFFFF"/>
                </a:solidFill>
              </a:rPr>
              <a:t>Column Info Menu Item - access variable Properties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Switch a variable’s data type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Other useful variable properties</a:t>
            </a:r>
          </a:p>
          <a:p>
            <a:r>
              <a:rPr lang="en-US" dirty="0">
                <a:solidFill>
                  <a:srgbClr val="FFFFFF"/>
                </a:solidFill>
              </a:rPr>
              <a:t>Other data selection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60984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4" y="1952308"/>
            <a:ext cx="3556001" cy="42876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 independently select rows and columns</a:t>
            </a:r>
          </a:p>
          <a:p>
            <a:r>
              <a:rPr lang="en-US" dirty="0">
                <a:solidFill>
                  <a:srgbClr val="FFFFFF"/>
                </a:solidFill>
              </a:rPr>
              <a:t>Row State shows how rows are treated on plots and analyses</a:t>
            </a:r>
          </a:p>
          <a:p>
            <a:r>
              <a:rPr lang="en-US" dirty="0">
                <a:solidFill>
                  <a:srgbClr val="FFFFFF"/>
                </a:solidFill>
              </a:rPr>
              <a:t>As an exercise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Copy/paste the three highlighted cells into another application such as a word processor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Select Rows 8 and 9 and use Rows menu to </a:t>
            </a:r>
            <a:r>
              <a:rPr lang="en-US" dirty="0" err="1">
                <a:solidFill>
                  <a:srgbClr val="FFFFFF"/>
                </a:solidFill>
              </a:rPr>
              <a:t>unexclude</a:t>
            </a:r>
            <a:r>
              <a:rPr lang="en-US" dirty="0">
                <a:solidFill>
                  <a:srgbClr val="FFFFFF"/>
                </a:solidFill>
              </a:rPr>
              <a:t> them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952B0-6D2C-C9F1-831F-5B4F7EE791D7}"/>
              </a:ext>
            </a:extLst>
          </p:cNvPr>
          <p:cNvSpPr txBox="1"/>
          <p:nvPr/>
        </p:nvSpPr>
        <p:spPr>
          <a:xfrm>
            <a:off x="6640004" y="657865"/>
            <a:ext cx="1984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 to clear row and column selections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06764" y="548640"/>
            <a:ext cx="239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(or shift-Click) to select Column(s)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0B22CD-AEE6-D180-CB4F-CD62F005F3A7}"/>
              </a:ext>
            </a:extLst>
          </p:cNvPr>
          <p:cNvSpPr txBox="1"/>
          <p:nvPr/>
        </p:nvSpPr>
        <p:spPr>
          <a:xfrm>
            <a:off x="4578270" y="2120601"/>
            <a:ext cx="211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(or shift-Click) to select Row(s)</a:t>
            </a:r>
          </a:p>
        </p:txBody>
      </p:sp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A70F927A-6327-04D8-4A52-7EFC3310C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59" y="1645848"/>
            <a:ext cx="4083886" cy="30823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102D64-2E5E-57EB-FC91-8EB91A58C0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632230" y="1581195"/>
            <a:ext cx="395522" cy="2504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3D1FE-A12C-F2D3-580A-CEEB404CACF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632230" y="1581195"/>
            <a:ext cx="77106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236547" y="1194971"/>
            <a:ext cx="1168372" cy="573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5C30B-C7C4-4910-D14D-AA1B476B8A3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689301" y="2443767"/>
            <a:ext cx="1338451" cy="573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A29C86-3E58-55BB-9E7E-41489C73BB87}"/>
              </a:ext>
            </a:extLst>
          </p:cNvPr>
          <p:cNvSpPr txBox="1"/>
          <p:nvPr/>
        </p:nvSpPr>
        <p:spPr>
          <a:xfrm>
            <a:off x="6228147" y="5469002"/>
            <a:ext cx="345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Row State info: Color for graphing, Selected status, Excluded status etc.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9E0634-8CC1-CDE5-EA1A-2CD7510273F6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7831567" y="4593515"/>
            <a:ext cx="123448" cy="8754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AF525E3-9FB6-D292-98AA-A89EC89F6205}"/>
              </a:ext>
            </a:extLst>
          </p:cNvPr>
          <p:cNvSpPr txBox="1"/>
          <p:nvPr/>
        </p:nvSpPr>
        <p:spPr>
          <a:xfrm>
            <a:off x="5861020" y="3855215"/>
            <a:ext cx="138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Excluded rows</a:t>
            </a:r>
          </a:p>
        </p:txBody>
      </p:sp>
    </p:spTree>
    <p:extLst>
      <p:ext uri="{BB962C8B-B14F-4D97-AF65-F5344CB8AC3E}">
        <p14:creationId xmlns:p14="http://schemas.microsoft.com/office/powerpoint/2010/main" val="100824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Properties of Variables (Example: Data 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JMP defaults numeric data to be Continuous data type (blue triangle icon) </a:t>
            </a:r>
          </a:p>
          <a:p>
            <a:r>
              <a:rPr lang="en-US" b="1" u="sng" dirty="0">
                <a:solidFill>
                  <a:srgbClr val="FFFFFF"/>
                </a:solidFill>
              </a:rPr>
              <a:t>Sample</a:t>
            </a:r>
            <a:r>
              <a:rPr lang="en-US" dirty="0">
                <a:solidFill>
                  <a:srgbClr val="FFFFFF"/>
                </a:solidFill>
              </a:rPr>
              <a:t> should be treated as Nominal –it’s a categorical not a numeric</a:t>
            </a:r>
          </a:p>
          <a:p>
            <a:r>
              <a:rPr lang="en-US" dirty="0">
                <a:solidFill>
                  <a:srgbClr val="FFFFFF"/>
                </a:solidFill>
              </a:rPr>
              <a:t>Right-click on Sample column heading and choose Column 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06764" y="548640"/>
            <a:ext cx="263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Right/Control-Click and choose Column Info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B9F6B1C-49D9-EA0A-C69C-010A42B9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68" y="1480472"/>
            <a:ext cx="6177664" cy="22228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380668" y="1194971"/>
            <a:ext cx="1145669" cy="741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72D7899-7FCE-5AC9-FA7D-CF8BE8A3F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423" y="3988820"/>
            <a:ext cx="4188908" cy="26524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868BE5-7CCF-7CAE-F290-177DD9CC152E}"/>
              </a:ext>
            </a:extLst>
          </p:cNvPr>
          <p:cNvSpPr txBox="1"/>
          <p:nvPr/>
        </p:nvSpPr>
        <p:spPr>
          <a:xfrm>
            <a:off x="4604737" y="4493480"/>
            <a:ext cx="263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“Nominal” to treat Sample as categorical instead of numeric</a:t>
            </a:r>
          </a:p>
        </p:txBody>
      </p:sp>
    </p:spTree>
    <p:extLst>
      <p:ext uri="{BB962C8B-B14F-4D97-AF65-F5344CB8AC3E}">
        <p14:creationId xmlns:p14="http://schemas.microsoft.com/office/powerpoint/2010/main" val="428892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759529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Properties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061880"/>
            <a:ext cx="3556001" cy="40365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 Column Info, Column Properties is comprehensive metadata about a variable</a:t>
            </a:r>
          </a:p>
          <a:p>
            <a:r>
              <a:rPr lang="en-US" dirty="0">
                <a:solidFill>
                  <a:srgbClr val="FFFFFF"/>
                </a:solidFill>
              </a:rPr>
              <a:t>Formula property lets you create calculated variables</a:t>
            </a:r>
          </a:p>
          <a:p>
            <a:r>
              <a:rPr lang="en-US" dirty="0">
                <a:solidFill>
                  <a:srgbClr val="FFFFFF"/>
                </a:solidFill>
              </a:rPr>
              <a:t>Notes and Units properties curate variable’s description</a:t>
            </a:r>
          </a:p>
          <a:p>
            <a:r>
              <a:rPr lang="en-US" dirty="0">
                <a:solidFill>
                  <a:srgbClr val="FFFFFF"/>
                </a:solidFill>
              </a:rPr>
              <a:t>Value Order controls categorical order on plots (Example: you want plot order to be “Begin, Middle, End” instead of alphabetical)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9AF24E-9549-2FBE-01C5-7D8AA8BF9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257" y="1005840"/>
            <a:ext cx="4017280" cy="480906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DAFB41-198E-9D2E-DC2C-D86F1962BB29}"/>
              </a:ext>
            </a:extLst>
          </p:cNvPr>
          <p:cNvSpPr/>
          <p:nvPr/>
        </p:nvSpPr>
        <p:spPr>
          <a:xfrm>
            <a:off x="6031077" y="3013881"/>
            <a:ext cx="1334325" cy="264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E1E8A5-C95A-E008-8864-BB5147EA934A}"/>
              </a:ext>
            </a:extLst>
          </p:cNvPr>
          <p:cNvCxnSpPr>
            <a:cxnSpLocks/>
          </p:cNvCxnSpPr>
          <p:nvPr/>
        </p:nvCxnSpPr>
        <p:spPr>
          <a:xfrm flipH="1">
            <a:off x="6479426" y="3541009"/>
            <a:ext cx="178890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911E0C-F01A-0AA1-7642-2788D68D29B5}"/>
              </a:ext>
            </a:extLst>
          </p:cNvPr>
          <p:cNvCxnSpPr>
            <a:cxnSpLocks/>
          </p:cNvCxnSpPr>
          <p:nvPr/>
        </p:nvCxnSpPr>
        <p:spPr>
          <a:xfrm flipH="1">
            <a:off x="6561184" y="3356583"/>
            <a:ext cx="170714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3A5FD5-1F84-CF04-EB63-588C0609F9B3}"/>
              </a:ext>
            </a:extLst>
          </p:cNvPr>
          <p:cNvCxnSpPr>
            <a:cxnSpLocks/>
          </p:cNvCxnSpPr>
          <p:nvPr/>
        </p:nvCxnSpPr>
        <p:spPr>
          <a:xfrm flipH="1">
            <a:off x="6837886" y="4822962"/>
            <a:ext cx="143044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0724DC-8301-44EB-A54B-8FA47CBA086B}"/>
              </a:ext>
            </a:extLst>
          </p:cNvPr>
          <p:cNvCxnSpPr>
            <a:cxnSpLocks/>
          </p:cNvCxnSpPr>
          <p:nvPr/>
        </p:nvCxnSpPr>
        <p:spPr>
          <a:xfrm flipH="1">
            <a:off x="6479425" y="5640543"/>
            <a:ext cx="178890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6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A74EFE6-7F0E-4B59-B933-BFBD637C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685800"/>
            <a:ext cx="3427985" cy="16437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Other Data Selection Techniques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992D089-C0D0-41C5-A6D6-3E265230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81DD49-25C0-4CC0-8F8D-7D94DFADE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BEF027-3FBF-42CF-8E92-58F9696E6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201" y="2465613"/>
            <a:ext cx="3427985" cy="39277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A8A27B"/>
              </a:buClr>
            </a:pPr>
            <a:r>
              <a:rPr lang="en-US" dirty="0"/>
              <a:t>Data can be selected visually on graphs using the Lasso tool or by clicking on points</a:t>
            </a:r>
          </a:p>
          <a:p>
            <a:pPr>
              <a:buClr>
                <a:srgbClr val="A8A27B"/>
              </a:buClr>
            </a:pPr>
            <a:r>
              <a:rPr lang="en-US" dirty="0"/>
              <a:t>Rows / Row Selection menu</a:t>
            </a:r>
          </a:p>
          <a:p>
            <a:pPr lvl="1">
              <a:buClr>
                <a:srgbClr val="A8A27B"/>
              </a:buClr>
            </a:pPr>
            <a:r>
              <a:rPr lang="en-US" b="1" dirty="0"/>
              <a:t>Select Where </a:t>
            </a:r>
            <a:r>
              <a:rPr lang="en-US" dirty="0"/>
              <a:t>criteria-based selection</a:t>
            </a:r>
          </a:p>
          <a:p>
            <a:pPr lvl="1">
              <a:buClr>
                <a:srgbClr val="A8A27B"/>
              </a:buClr>
            </a:pPr>
            <a:r>
              <a:rPr lang="en-US" b="1" dirty="0"/>
              <a:t>Invert Row Selection </a:t>
            </a:r>
            <a:r>
              <a:rPr lang="en-US" dirty="0"/>
              <a:t>helpful for working with Excluded/Hidden Row State</a:t>
            </a:r>
          </a:p>
          <a:p>
            <a:pPr>
              <a:buClr>
                <a:srgbClr val="A8A27B"/>
              </a:buClr>
            </a:pPr>
            <a:r>
              <a:rPr lang="en-US" dirty="0"/>
              <a:t>Control/Right-Click Select Matching Cells in data table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EC3AD1-DA06-4E55-8EEF-078419965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433" y="638174"/>
            <a:ext cx="3680469" cy="282842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31EC8F0-6DBC-66E0-1024-0D3C71B4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60" y="4599242"/>
            <a:ext cx="3033384" cy="156219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EFD83C0-7D88-4396-8CF2-B807E97D6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598" y="3568647"/>
            <a:ext cx="3680469" cy="282842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3A5CDF9-D53B-425C-8FFC-92ACC6A1C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2F9192-5FCB-EB34-4343-B075F2F07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94" y="831063"/>
            <a:ext cx="3033384" cy="3768179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3E779E-7215-FB65-AF27-9749E90B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60" y="1906493"/>
            <a:ext cx="3033384" cy="13043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CC1B0F-C393-4119-9E33-D5993725502C}"/>
              </a:ext>
            </a:extLst>
          </p:cNvPr>
          <p:cNvSpPr txBox="1"/>
          <p:nvPr/>
        </p:nvSpPr>
        <p:spPr>
          <a:xfrm>
            <a:off x="4868202" y="932138"/>
            <a:ext cx="2790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points or use lasso tool to select data rows manually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4B640E-95D3-096B-47BB-8833426D447F}"/>
              </a:ext>
            </a:extLst>
          </p:cNvPr>
          <p:cNvSpPr txBox="1"/>
          <p:nvPr/>
        </p:nvSpPr>
        <p:spPr>
          <a:xfrm>
            <a:off x="4625460" y="3635418"/>
            <a:ext cx="30333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Right/Control-click on cell(s) to select all matching rows</a:t>
            </a:r>
          </a:p>
          <a:p>
            <a:r>
              <a:rPr lang="en-US" sz="1400" dirty="0"/>
              <a:t>[Example: select all Sample=1 rows]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69FC8-0A04-82E7-44FC-C58183362945}"/>
              </a:ext>
            </a:extLst>
          </p:cNvPr>
          <p:cNvSpPr txBox="1"/>
          <p:nvPr/>
        </p:nvSpPr>
        <p:spPr>
          <a:xfrm>
            <a:off x="9518291" y="1136522"/>
            <a:ext cx="195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Select Where to set criteria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C5CBECEF-BEC9-2D4C-1E17-E8863A18B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479" y="4211971"/>
            <a:ext cx="3436320" cy="1820346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BE336E-BA4D-1F2C-FBBB-C704F7CAD18E}"/>
              </a:ext>
            </a:extLst>
          </p:cNvPr>
          <p:cNvSpPr/>
          <p:nvPr/>
        </p:nvSpPr>
        <p:spPr>
          <a:xfrm>
            <a:off x="8415997" y="5443814"/>
            <a:ext cx="744938" cy="1611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E44E123-5DAA-FDC3-008A-85DC1005BE6A}"/>
              </a:ext>
            </a:extLst>
          </p:cNvPr>
          <p:cNvSpPr/>
          <p:nvPr/>
        </p:nvSpPr>
        <p:spPr>
          <a:xfrm>
            <a:off x="9160935" y="5016430"/>
            <a:ext cx="1642532" cy="1611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65DF490-411F-2F12-29C0-52A548299742}"/>
              </a:ext>
            </a:extLst>
          </p:cNvPr>
          <p:cNvSpPr/>
          <p:nvPr/>
        </p:nvSpPr>
        <p:spPr>
          <a:xfrm>
            <a:off x="11044768" y="4935870"/>
            <a:ext cx="478365" cy="1611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35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Getting Started With JMP®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34292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JMP is ideal for </a:t>
            </a:r>
            <a:r>
              <a:rPr lang="en-US" sz="1500" b="1" dirty="0"/>
              <a:t>reshaping</a:t>
            </a:r>
            <a:r>
              <a:rPr lang="en-US" sz="1500" dirty="0"/>
              <a:t>, </a:t>
            </a:r>
            <a:r>
              <a:rPr lang="en-US" sz="1500" b="1" dirty="0"/>
              <a:t>exploring</a:t>
            </a:r>
            <a:r>
              <a:rPr lang="en-US" sz="1500" dirty="0"/>
              <a:t> and </a:t>
            </a:r>
            <a:r>
              <a:rPr lang="en-US" sz="1500" b="1" dirty="0"/>
              <a:t>analyzing</a:t>
            </a:r>
            <a:r>
              <a:rPr lang="en-US" sz="1500" dirty="0"/>
              <a:t> ad hoc data as an engineer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2"/>
              </a:rPr>
              <a:t>https://www.jmp.com/en_us/home.html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3"/>
              </a:rPr>
              <a:t>https://www.sas.com/en_us/software/viya.html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Widely used in various industries -- Pharma, Semiconductors, Consumer Goods etc.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Recommended over Excel® and Python for exploratory analysis and visualization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Ease-of-use suited for fast-paced and thorough analysis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Designed with thoughtful combo of statistics and visuals describing data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JMP guides to good statistical practices for non-statisticians</a:t>
            </a:r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E2F95502-3774-1F60-97D6-04C46A167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23" y="4149588"/>
            <a:ext cx="6974091" cy="21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853483-F7FD-19D6-2D39-778535F741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79" y="3233843"/>
            <a:ext cx="4805045" cy="35648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JMP Online Tutorials As Needed for additional </a:t>
            </a:r>
            <a:r>
              <a:rPr lang="en-US" dirty="0" err="1">
                <a:solidFill>
                  <a:srgbClr val="FFFFFF"/>
                </a:solidFill>
              </a:rPr>
              <a:t>TOpics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See jmp.com/learn for additional high-quality tutorials on topics from basic to advanced</a:t>
            </a:r>
          </a:p>
          <a:p>
            <a:r>
              <a:rPr lang="en-US" dirty="0">
                <a:solidFill>
                  <a:srgbClr val="FFFFFF"/>
                </a:solidFill>
              </a:rPr>
              <a:t>Tutorials are in PDF and video formats and use sample data from JMP’s Help menu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833A8DA-887A-D914-62F4-531C40D45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19" y="324168"/>
            <a:ext cx="4840605" cy="26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6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Downloading Tutorial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17718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Download tutorial materials from Github repository: https://github.com/jlandgre/JMP_Intro_Tutorial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Github: Good for engineers to know! It’s common for sharing open-source materials like this tutorial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Github repositories can be open (like this one) or private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F1C0FD-A93B-447D-42D9-4DF0EBDA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50" y="2495774"/>
            <a:ext cx="7071551" cy="43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B21C-0D6C-6AE0-C866-15403010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JMP?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65D276-9C0E-60C1-9F10-0540ABA3C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46" y="689088"/>
            <a:ext cx="3773797" cy="4057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56194-2D39-3EA2-60CA-F78FC42A5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6" y="2836654"/>
            <a:ext cx="3199407" cy="3001392"/>
          </a:xfrm>
        </p:spPr>
        <p:txBody>
          <a:bodyPr/>
          <a:lstStyle/>
          <a:p>
            <a:r>
              <a:rPr lang="en-US" dirty="0"/>
              <a:t>Easy-to-use data reshaping tools</a:t>
            </a:r>
          </a:p>
          <a:p>
            <a:r>
              <a:rPr lang="en-US" dirty="0"/>
              <a:t>Combine stats and visuals</a:t>
            </a:r>
          </a:p>
          <a:p>
            <a:r>
              <a:rPr lang="en-US" dirty="0"/>
              <a:t>Guidance on use of stats</a:t>
            </a:r>
          </a:p>
          <a:p>
            <a:r>
              <a:rPr lang="en-US" dirty="0"/>
              <a:t>Ability to explore subsets of data</a:t>
            </a:r>
          </a:p>
          <a:p>
            <a:r>
              <a:rPr lang="en-US" dirty="0"/>
              <a:t>Training resources (jmp.com/learn)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2EAEC-97F6-4D5C-ACBD-84C3AB16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039" y="689089"/>
            <a:ext cx="2852149" cy="2640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A21F38-395F-4427-30D2-93C84601F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17" y="4303642"/>
            <a:ext cx="3004969" cy="25302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D53B76-E99F-FF53-DDD8-FA3937842EEC}"/>
              </a:ext>
            </a:extLst>
          </p:cNvPr>
          <p:cNvCxnSpPr>
            <a:cxnSpLocks/>
          </p:cNvCxnSpPr>
          <p:nvPr/>
        </p:nvCxnSpPr>
        <p:spPr>
          <a:xfrm>
            <a:off x="8723870" y="689089"/>
            <a:ext cx="3200400" cy="273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CB216F-3D9C-89A9-56B5-60B6AF7ABFAE}"/>
              </a:ext>
            </a:extLst>
          </p:cNvPr>
          <p:cNvCxnSpPr>
            <a:cxnSpLocks/>
          </p:cNvCxnSpPr>
          <p:nvPr/>
        </p:nvCxnSpPr>
        <p:spPr>
          <a:xfrm flipH="1">
            <a:off x="8876270" y="689089"/>
            <a:ext cx="3200400" cy="273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CB1FD8-6C4B-1956-A6A6-48E02366D2B2}"/>
              </a:ext>
            </a:extLst>
          </p:cNvPr>
          <p:cNvSpPr txBox="1"/>
          <p:nvPr/>
        </p:nvSpPr>
        <p:spPr>
          <a:xfrm>
            <a:off x="5875917" y="610284"/>
            <a:ext cx="2428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Linear fit with outliers excluded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6677C-036A-420F-EF7C-6EFD2B29B76A}"/>
              </a:ext>
            </a:extLst>
          </p:cNvPr>
          <p:cNvSpPr txBox="1"/>
          <p:nvPr/>
        </p:nvSpPr>
        <p:spPr>
          <a:xfrm>
            <a:off x="9412408" y="4968582"/>
            <a:ext cx="2664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 outliers abnormal combo of pH and viscosity? [Yes! T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  <a:r>
              <a:rPr lang="en-US" dirty="0">
                <a:solidFill>
                  <a:srgbClr val="0070C0"/>
                </a:solidFill>
              </a:rPr>
              <a:t> outliers Significant with  p&lt;0.05 ]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67806-ED7B-F712-8D3D-00945ADCCF9F}"/>
              </a:ext>
            </a:extLst>
          </p:cNvPr>
          <p:cNvSpPr txBox="1"/>
          <p:nvPr/>
        </p:nvSpPr>
        <p:spPr>
          <a:xfrm>
            <a:off x="8852966" y="3209027"/>
            <a:ext cx="335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MS Excel or Python Plots: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No stats built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Hard to explore fit omitting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Stats expertise needed to perform outlier analysis in Python/SciKit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8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22" y="938022"/>
            <a:ext cx="6658013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JMP Getting Started Topics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D2365721-B919-A3E3-BA5F-B2C690505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095152"/>
            <a:ext cx="3053422" cy="9618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2822" y="2340864"/>
            <a:ext cx="6658013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This customized tutorial covers:</a:t>
            </a:r>
          </a:p>
          <a:p>
            <a:r>
              <a:rPr lang="en-US" dirty="0">
                <a:solidFill>
                  <a:srgbClr val="FFFFFF"/>
                </a:solidFill>
              </a:rPr>
              <a:t>Why JMP?</a:t>
            </a:r>
          </a:p>
          <a:p>
            <a:r>
              <a:rPr lang="en-US" dirty="0">
                <a:solidFill>
                  <a:srgbClr val="FFFFFF"/>
                </a:solidFill>
              </a:rPr>
              <a:t>Installation and accessing tutorials that come with the install</a:t>
            </a:r>
          </a:p>
          <a:p>
            <a:r>
              <a:rPr lang="en-US" dirty="0">
                <a:solidFill>
                  <a:srgbClr val="FFFFFF"/>
                </a:solidFill>
              </a:rPr>
              <a:t>Opening files and performing basic analyses </a:t>
            </a:r>
          </a:p>
          <a:p>
            <a:r>
              <a:rPr lang="en-US" dirty="0">
                <a:solidFill>
                  <a:srgbClr val="FFFFFF"/>
                </a:solidFill>
              </a:rPr>
              <a:t>Data selection, Column info and Data Types</a:t>
            </a:r>
          </a:p>
          <a:p>
            <a:r>
              <a:rPr lang="en-US" dirty="0">
                <a:solidFill>
                  <a:srgbClr val="FFFFFF"/>
                </a:solidFill>
              </a:rPr>
              <a:t>Accessing JMP tutorials for additional topics</a:t>
            </a:r>
          </a:p>
        </p:txBody>
      </p:sp>
    </p:spTree>
    <p:extLst>
      <p:ext uri="{BB962C8B-B14F-4D97-AF65-F5344CB8AC3E}">
        <p14:creationId xmlns:p14="http://schemas.microsoft.com/office/powerpoint/2010/main" val="2568987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U. of Delaware specific instructions</a:t>
            </a:r>
          </a:p>
        </p:txBody>
      </p:sp>
    </p:spTree>
    <p:extLst>
      <p:ext uri="{BB962C8B-B14F-4D97-AF65-F5344CB8AC3E}">
        <p14:creationId xmlns:p14="http://schemas.microsoft.com/office/powerpoint/2010/main" val="424038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accessing Built-In tutorials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438399"/>
            <a:ext cx="3415074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Installation also installs references and resources for learning</a:t>
            </a:r>
          </a:p>
          <a:p>
            <a:r>
              <a:rPr lang="en-US">
                <a:solidFill>
                  <a:srgbClr val="FFFFFF"/>
                </a:solidFill>
              </a:rPr>
              <a:t>As an exercise, launch JMP, choose the Help menu and browse what’s there</a:t>
            </a:r>
          </a:p>
          <a:p>
            <a:r>
              <a:rPr lang="en-US">
                <a:solidFill>
                  <a:srgbClr val="FFFFFF"/>
                </a:solidFill>
              </a:rPr>
              <a:t>Take the 5-minute Beginners Tutorial to get a feel for how JMP works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29256-3F3A-4FFD-B721-52AD370940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63" y="980630"/>
            <a:ext cx="4966272" cy="575799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989A2E-9972-8C0F-5EA7-4611B729F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01" y="248470"/>
            <a:ext cx="3804237" cy="31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14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Opening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JMP can open various formats (*.xlsx, *.csv, Google Sheets etc.)</a:t>
            </a:r>
          </a:p>
          <a:p>
            <a:r>
              <a:rPr lang="en-US" dirty="0">
                <a:solidFill>
                  <a:srgbClr val="FFFFFF"/>
                </a:solidFill>
              </a:rPr>
              <a:t>JMP Home (Window / JMP Home) shows recent files </a:t>
            </a:r>
          </a:p>
          <a:p>
            <a:r>
              <a:rPr lang="en-US" dirty="0">
                <a:solidFill>
                  <a:srgbClr val="FFFFFF"/>
                </a:solidFill>
              </a:rPr>
              <a:t>Exercise: Open the Example_Data.jmp file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342C0-DDE0-5F29-5204-D0A693B4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67" y="488425"/>
            <a:ext cx="5401433" cy="3370819"/>
          </a:xfrm>
          <a:prstGeom prst="rect">
            <a:avLst/>
          </a:prstGeo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F17DED-5EB7-153C-702A-A36E3DAA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89" y="3250356"/>
            <a:ext cx="4496787" cy="3150444"/>
          </a:xfrm>
        </p:spPr>
      </p:pic>
    </p:spTree>
    <p:extLst>
      <p:ext uri="{BB962C8B-B14F-4D97-AF65-F5344CB8AC3E}">
        <p14:creationId xmlns:p14="http://schemas.microsoft.com/office/powerpoint/2010/main" val="1199981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22" y="938022"/>
            <a:ext cx="6658013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Opening Files and Conducting Basic Analyses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D2365721-B919-A3E3-BA5F-B2C690505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095152"/>
            <a:ext cx="3053422" cy="9618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2822" y="2340864"/>
            <a:ext cx="6658013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Opening files</a:t>
            </a:r>
          </a:p>
          <a:p>
            <a:r>
              <a:rPr lang="en-US">
                <a:solidFill>
                  <a:srgbClr val="FFFFFF"/>
                </a:solidFill>
              </a:rPr>
              <a:t>Performing basic analyses with Example_Data.jmp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Distributions of data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Fit Y by X to look at combination of variables</a:t>
            </a:r>
          </a:p>
          <a:p>
            <a:pPr lvl="1"/>
            <a:r>
              <a:rPr lang="en-US" b="0" i="0" u="none" strike="noStrike">
                <a:solidFill>
                  <a:srgbClr val="FFFFFF"/>
                </a:solidFill>
                <a:effectLst/>
              </a:rPr>
              <a:t>Summarizing data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847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1038</Words>
  <Application>Microsoft Macintosh PowerPoint</Application>
  <PresentationFormat>Widescreen</PresentationFormat>
  <Paragraphs>132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Franklin Gothic Book</vt:lpstr>
      <vt:lpstr>Franklin Gothic Demi</vt:lpstr>
      <vt:lpstr>Gill Sans MT</vt:lpstr>
      <vt:lpstr>Wingdings 2</vt:lpstr>
      <vt:lpstr>DividendVTI</vt:lpstr>
      <vt:lpstr>JMP Intro Tutorial For Engineers </vt:lpstr>
      <vt:lpstr>Getting Started With JMP® Software</vt:lpstr>
      <vt:lpstr>Downloading Tutorial Files</vt:lpstr>
      <vt:lpstr>Why JMP?</vt:lpstr>
      <vt:lpstr>JMP Getting Started Topics</vt:lpstr>
      <vt:lpstr>Installation</vt:lpstr>
      <vt:lpstr>accessing Built-In tutorials</vt:lpstr>
      <vt:lpstr>Opening Data Files</vt:lpstr>
      <vt:lpstr>Opening Files and Conducting Basic Analyses</vt:lpstr>
      <vt:lpstr>Data Table Window</vt:lpstr>
      <vt:lpstr>Basic Analyses (Distribution of Data)</vt:lpstr>
      <vt:lpstr>Basic Analyses  (Fit Y by X)</vt:lpstr>
      <vt:lpstr>Basic Analyses  (Summarize By)</vt:lpstr>
      <vt:lpstr>Basic Analyses  (Summarize By)</vt:lpstr>
      <vt:lpstr>Data selection, Column info and Data Types</vt:lpstr>
      <vt:lpstr>Selecting Data</vt:lpstr>
      <vt:lpstr>Properties of Variables (Example: Data Type)</vt:lpstr>
      <vt:lpstr>Properties of Variables</vt:lpstr>
      <vt:lpstr>Other Data Selection Techniques</vt:lpstr>
      <vt:lpstr>JMP Online Tutorials As Needed for additional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45</cp:revision>
  <dcterms:created xsi:type="dcterms:W3CDTF">2020-02-18T13:45:19Z</dcterms:created>
  <dcterms:modified xsi:type="dcterms:W3CDTF">2023-09-07T15:10:15Z</dcterms:modified>
</cp:coreProperties>
</file>